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1" r:id="rId2"/>
    <p:sldId id="371" r:id="rId3"/>
    <p:sldId id="537" r:id="rId4"/>
    <p:sldId id="473" r:id="rId5"/>
    <p:sldId id="397" r:id="rId6"/>
    <p:sldId id="553" r:id="rId7"/>
    <p:sldId id="552" r:id="rId8"/>
    <p:sldId id="551" r:id="rId9"/>
    <p:sldId id="472" r:id="rId10"/>
    <p:sldId id="538" r:id="rId11"/>
    <p:sldId id="535" r:id="rId12"/>
    <p:sldId id="556" r:id="rId13"/>
    <p:sldId id="555" r:id="rId14"/>
    <p:sldId id="410" r:id="rId15"/>
    <p:sldId id="544" r:id="rId16"/>
    <p:sldId id="522" r:id="rId17"/>
    <p:sldId id="557" r:id="rId18"/>
    <p:sldId id="531" r:id="rId19"/>
    <p:sldId id="534" r:id="rId2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o Colosio" initials="C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EF939"/>
    <a:srgbClr val="BB114E"/>
    <a:srgbClr val="69976E"/>
    <a:srgbClr val="FF9933"/>
    <a:srgbClr val="F8A6BA"/>
    <a:srgbClr val="FEA0F7"/>
    <a:srgbClr val="80062C"/>
    <a:srgbClr val="C981C4"/>
    <a:srgbClr val="AF75A7"/>
    <a:srgbClr val="17A6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80645" autoAdjust="0"/>
  </p:normalViewPr>
  <p:slideViewPr>
    <p:cSldViewPr>
      <p:cViewPr varScale="1">
        <p:scale>
          <a:sx n="58" d="100"/>
          <a:sy n="58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64F038D7-9C2E-479D-8A36-FF61D1B3080E}" type="datetimeFigureOut">
              <a:rPr lang="it-IT"/>
              <a:pPr>
                <a:defRPr/>
              </a:pPr>
              <a:t>04/05/2017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A0347A26-95C1-4418-8D7C-1F4DA938AF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787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61781"/>
            <a:ext cx="5207386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56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2356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1589DC25-7E45-4B0A-A187-37FFE3AF3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833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A099D2-AF8F-4C03-99CA-7C4BC607B940}" type="slidenum">
              <a:rPr lang="it-IT" sz="1300" smtClean="0">
                <a:solidFill>
                  <a:schemeClr val="tx1"/>
                </a:solidFill>
              </a:rPr>
              <a:pPr/>
              <a:t>1</a:t>
            </a:fld>
            <a:endParaRPr lang="it-IT" sz="130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Buongiorno</a:t>
            </a:r>
            <a:r>
              <a:rPr lang="en-US" dirty="0" smtClean="0"/>
              <a:t> a </a:t>
            </a:r>
            <a:r>
              <a:rPr lang="en-US" dirty="0" err="1" smtClean="0"/>
              <a:t>tutti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intervento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vuole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avere</a:t>
            </a:r>
            <a:r>
              <a:rPr lang="en-US" baseline="0" dirty="0" smtClean="0"/>
              <a:t> l</a:t>
            </a:r>
            <a:r>
              <a:rPr lang="it-IT" baseline="0" dirty="0" smtClean="0"/>
              <a:t>’</a:t>
            </a:r>
            <a:r>
              <a:rPr lang="it-IT" baseline="0" dirty="0" err="1" smtClean="0"/>
              <a:t>boettivo</a:t>
            </a:r>
            <a:r>
              <a:rPr lang="it-IT" baseline="0" dirty="0" smtClean="0"/>
              <a:t> di fornire delle chiavi di lettura del concetto di accesso alla salute e delle politiche delineate in particolare per i lavoratori svantaggiati. </a:t>
            </a:r>
            <a:r>
              <a:rPr lang="it-IT" baseline="0" dirty="0" err="1" smtClean="0"/>
              <a:t>Chiariro</a:t>
            </a:r>
            <a:r>
              <a:rPr lang="it-IT" baseline="0" dirty="0" smtClean="0"/>
              <a:t> quindi quale sia il concetto di copertura sanitaria , presenterò alcuni dati internazionali e nazionali, fattori determinanti e conseguenze e infine </a:t>
            </a:r>
            <a:r>
              <a:rPr lang="it-IT" baseline="0" dirty="0" err="1" smtClean="0"/>
              <a:t>vedemo</a:t>
            </a:r>
            <a:r>
              <a:rPr lang="it-IT" baseline="0" dirty="0" smtClean="0"/>
              <a:t> quale sia stata la posizione presa  dal parte dell’OMS e alcuni esempi italiani e stranieri per poi giungere alle conclusioni.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9DC25-7E45-4B0A-A187-37FFE3AF354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questa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è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specifica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meno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debba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parlare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immigrazione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senzo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stretto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2F14E-7C79-453F-A2FE-7BD210EDF2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28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9DC25-7E45-4B0A-A187-37FFE3AF354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Logica</a:t>
            </a:r>
            <a:r>
              <a:rPr lang="it-IT" baseline="0" dirty="0" smtClean="0"/>
              <a:t> vorrebbe che i massimi livelli di copertura siano garantiti ai soggetti più a rischio ma proprio su questo aspetto si evidenziamo gravi problemi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9DC25-7E45-4B0A-A187-37FFE3AF354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it-IT" dirty="0" smtClean="0">
                <a:latin typeface="Arial" charset="0"/>
                <a:cs typeface="Arial" charset="0"/>
              </a:rPr>
              <a:t>There are three ways of expanding coverage:</a:t>
            </a:r>
          </a:p>
          <a:p>
            <a:pPr>
              <a:buFontTx/>
              <a:buAutoNum type="arabicPeriod"/>
            </a:pPr>
            <a:r>
              <a:rPr lang="en-US" altLang="it-IT" dirty="0" smtClean="0">
                <a:latin typeface="Arial" charset="0"/>
                <a:cs typeface="Arial" charset="0"/>
              </a:rPr>
              <a:t>Increasing the proportion of costs that are covered, this is to ensure that workers do not have to pay for prevention, diagnosis, treatment and rehabilitation of </a:t>
            </a:r>
            <a:r>
              <a:rPr lang="en-US" altLang="it-IT" dirty="0" err="1" smtClean="0">
                <a:latin typeface="Arial" charset="0"/>
                <a:cs typeface="Arial" charset="0"/>
              </a:rPr>
              <a:t>ocucpational</a:t>
            </a:r>
            <a:r>
              <a:rPr lang="en-US" altLang="it-IT" dirty="0" smtClean="0">
                <a:latin typeface="Arial" charset="0"/>
                <a:cs typeface="Arial" charset="0"/>
              </a:rPr>
              <a:t> diseases and injuries. This needs insurance schemes for occupational diseases and injuries. </a:t>
            </a:r>
          </a:p>
          <a:p>
            <a:pPr>
              <a:buFontTx/>
              <a:buAutoNum type="arabicPeriod"/>
            </a:pPr>
            <a:r>
              <a:rPr lang="en-US" altLang="it-IT" dirty="0" smtClean="0">
                <a:latin typeface="Arial" charset="0"/>
                <a:cs typeface="Arial" charset="0"/>
              </a:rPr>
              <a:t>Increasing the number of interventions – for example by adding primary prevention of occupational risks and promotion of work capacity to the diagnosis and treatment of </a:t>
            </a:r>
            <a:r>
              <a:rPr lang="en-US" altLang="it-IT" dirty="0" err="1" smtClean="0">
                <a:latin typeface="Arial" charset="0"/>
                <a:cs typeface="Arial" charset="0"/>
              </a:rPr>
              <a:t>ocucpational</a:t>
            </a:r>
            <a:r>
              <a:rPr lang="en-US" altLang="it-IT" dirty="0" smtClean="0">
                <a:latin typeface="Arial" charset="0"/>
                <a:cs typeface="Arial" charset="0"/>
              </a:rPr>
              <a:t> diseases and injuries</a:t>
            </a:r>
          </a:p>
          <a:p>
            <a:pPr>
              <a:buFontTx/>
              <a:buAutoNum type="arabicPeriod"/>
            </a:pPr>
            <a:r>
              <a:rPr lang="en-US" altLang="it-IT" dirty="0" smtClean="0">
                <a:latin typeface="Arial" charset="0"/>
                <a:cs typeface="Arial" charset="0"/>
              </a:rPr>
              <a:t>Expanding the groups of workers who have access to basic interventions for workers' health – we have already heard good examples about covering workers in the informal sector, small enterprises, farmers and migrant workers. </a:t>
            </a:r>
            <a:endParaRPr lang="en-GB" altLang="it-IT" dirty="0" smtClean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86707B-B1DE-4DC9-B1F2-BF447CDDEE4D}" type="slidenum">
              <a:rPr lang="es-ES" altLang="it-IT" smtClean="0"/>
              <a:pPr eaLnBrk="1" hangingPunct="1"/>
              <a:t>13</a:t>
            </a:fld>
            <a:endParaRPr lang="es-ES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324533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alma </a:t>
            </a:r>
            <a:r>
              <a:rPr lang="it-IT" dirty="0" err="1" smtClean="0"/>
              <a:t>ata</a:t>
            </a:r>
            <a:r>
              <a:rPr lang="it-IT" dirty="0" smtClean="0"/>
              <a:t> </a:t>
            </a:r>
            <a:r>
              <a:rPr lang="it-IT" dirty="0" err="1" smtClean="0"/>
              <a:t>declaration</a:t>
            </a:r>
            <a:r>
              <a:rPr lang="it-IT" dirty="0" smtClean="0"/>
              <a:t> che ha</a:t>
            </a:r>
            <a:r>
              <a:rPr lang="it-IT" baseline="0" dirty="0" smtClean="0"/>
              <a:t> definito i requisiti principali della assistenza sanitaria primaria  e redatta a seguito di un grande momento assembleare internazionale di discussione organizzato </a:t>
            </a:r>
            <a:r>
              <a:rPr lang="it-IT" baseline="0" dirty="0" err="1" smtClean="0"/>
              <a:t>dall</a:t>
            </a:r>
            <a:r>
              <a:rPr lang="it-IT" baseline="0" dirty="0" smtClean="0"/>
              <a:t> OMS. In BASE A TALE DICHIARAZIONE , LA assistenza primaria deve </a:t>
            </a:r>
            <a:r>
              <a:rPr lang="it-IT" baseline="0" dirty="0" err="1" smtClean="0"/>
              <a:t>essere…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ORTARE L’ASSISTENZA SANITARIA IL PIU’ VICINO DOVE LA GENTE LAVORA E VIVE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9DC25-7E45-4B0A-A187-37FFE3AF354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Integrare</a:t>
            </a:r>
            <a:r>
              <a:rPr lang="it-IT" baseline="0" dirty="0" smtClean="0"/>
              <a:t> nel corsi dei medici di base </a:t>
            </a:r>
            <a:r>
              <a:rPr lang="it-IT" baseline="0" dirty="0" err="1" smtClean="0"/>
              <a:t>ativit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aggiorbameno</a:t>
            </a:r>
            <a:r>
              <a:rPr lang="it-IT" baseline="0" dirty="0" smtClean="0"/>
              <a:t> obbligatorio previste per legge </a:t>
            </a:r>
            <a:r>
              <a:rPr lang="it-IT" baseline="0" dirty="0" err="1" smtClean="0"/>
              <a:t>queli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elemnti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miimi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competemza</a:t>
            </a:r>
            <a:r>
              <a:rPr lang="it-IT" baseline="0" dirty="0" smtClean="0"/>
              <a:t> necessari a far fronte alle richieste degli utenti che possono manifestare </a:t>
            </a:r>
            <a:r>
              <a:rPr lang="it-IT" baseline="0" dirty="0" err="1" smtClean="0"/>
              <a:t>prpblemi</a:t>
            </a:r>
            <a:r>
              <a:rPr lang="it-IT" baseline="0" dirty="0" smtClean="0"/>
              <a:t> legati al </a:t>
            </a:r>
            <a:r>
              <a:rPr lang="it-IT" baseline="0" dirty="0" err="1" smtClean="0"/>
              <a:t>lavoo</a:t>
            </a:r>
            <a:endParaRPr lang="it-IT" baseline="0" dirty="0" smtClean="0"/>
          </a:p>
          <a:p>
            <a:r>
              <a:rPr lang="it-IT" baseline="0" dirty="0" smtClean="0"/>
              <a:t>- Intervento mirato a modificare il comportamento i gran parte dei lavoratori stagionali che per motivi culturali rifiuta il contatto con il medico di base  in caso di necessità a in </a:t>
            </a:r>
            <a:r>
              <a:rPr lang="it-IT" baseline="0" dirty="0" err="1" smtClean="0"/>
              <a:t>Ps</a:t>
            </a:r>
            <a:r>
              <a:rPr lang="it-IT" baseline="0" dirty="0" smtClean="0"/>
              <a:t> SOVRACCARICANDO LE STRUTTE E I SERVIZI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9DC25-7E45-4B0A-A187-37FFE3AF354A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A7699-E68B-4ED0-A29C-62C9BA249A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701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987F-1CD2-440B-AC21-06026A6FF0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432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9F75-D3FC-422B-9AD4-CC36E26543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025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A1A3-15C7-4589-A1C7-A317547114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288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29C5-D4EE-4F7F-BE0B-E6417EA316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197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0751-0AD4-44EB-888C-2904719EB2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257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C413-E3A8-495A-BADC-8082F52E64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324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86CE-7135-4A18-B466-3C696714C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86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3F2A-D80E-44CA-A768-330F89963D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271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A565-EF48-4578-8739-38FC7D6806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471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CA4D-5BAE-4979-A413-73023BA56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237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8AC4-C678-43B3-A3EB-75C6799415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970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15A5-4635-4FA1-937D-426D0D763C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844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6DC4-B823-4ACA-AC5A-E8EFCE2B36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422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3F6ECA9-8971-454D-AD0C-312E9E7FD1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600200" y="6324600"/>
            <a:ext cx="7543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057400" y="6477000"/>
            <a:ext cx="708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8000"/>
          </a:solidFill>
          <a:latin typeface="Trebuchet MS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o.org/safework/areasofwork/lang--en/WCMS_117367/index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827088" y="44450"/>
            <a:ext cx="7559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1200" b="1" i="1"/>
              <a:t>Nuove sfide per la medicina del Lavoro: Immigrazione, Promozione della salute</a:t>
            </a:r>
          </a:p>
        </p:txBody>
      </p:sp>
      <p:sp>
        <p:nvSpPr>
          <p:cNvPr id="2051" name="Text Box 16"/>
          <p:cNvSpPr txBox="1">
            <a:spLocks noChangeArrowheads="1"/>
          </p:cNvSpPr>
          <p:nvPr/>
        </p:nvSpPr>
        <p:spPr bwMode="auto">
          <a:xfrm>
            <a:off x="-18256" y="2627620"/>
            <a:ext cx="9180512" cy="369332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sz="1800" b="1" dirty="0" smtClean="0"/>
              <a:t>Federica Masci, Claudio Colosio</a:t>
            </a:r>
            <a:endParaRPr lang="it-IT" sz="1800" b="1" i="1" dirty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860800"/>
            <a:ext cx="4981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339" y="1556792"/>
            <a:ext cx="9144000" cy="107721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sz="3200" dirty="0"/>
              <a:t>Accesso alle cure e bisogni dei lavoratori svantaggiati in ambito urbano </a:t>
            </a:r>
            <a:endParaRPr lang="en-US" sz="3200" dirty="0"/>
          </a:p>
        </p:txBody>
      </p: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18256" y="-12868"/>
            <a:ext cx="9144000" cy="156966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i="1" dirty="0" smtClean="0">
                <a:solidFill>
                  <a:srgbClr val="006600"/>
                </a:solidFill>
              </a:rPr>
              <a:t>I </a:t>
            </a:r>
            <a:r>
              <a:rPr lang="en-US" b="1" i="1" dirty="0" err="1" smtClean="0">
                <a:solidFill>
                  <a:srgbClr val="006600"/>
                </a:solidFill>
              </a:rPr>
              <a:t>Seminari</a:t>
            </a:r>
            <a:r>
              <a:rPr lang="en-US" b="1" i="1" dirty="0" smtClean="0">
                <a:solidFill>
                  <a:srgbClr val="006600"/>
                </a:solidFill>
              </a:rPr>
              <a:t> </a:t>
            </a:r>
            <a:r>
              <a:rPr lang="en-US" b="1" i="1" dirty="0" err="1" smtClean="0">
                <a:solidFill>
                  <a:srgbClr val="006600"/>
                </a:solidFill>
              </a:rPr>
              <a:t>SHuS</a:t>
            </a:r>
            <a:endParaRPr lang="en-US" b="1" i="1" dirty="0" smtClean="0">
              <a:solidFill>
                <a:srgbClr val="006600"/>
              </a:solidFill>
            </a:endParaRPr>
          </a:p>
          <a:p>
            <a:pPr algn="r"/>
            <a:r>
              <a:rPr lang="en-US" b="1" i="1" dirty="0" err="1" smtClean="0">
                <a:solidFill>
                  <a:srgbClr val="006600"/>
                </a:solidFill>
              </a:rPr>
              <a:t>Citta</a:t>
            </a:r>
            <a:r>
              <a:rPr lang="en-US" b="1" i="1" dirty="0" smtClean="0">
                <a:solidFill>
                  <a:srgbClr val="006600"/>
                </a:solidFill>
              </a:rPr>
              <a:t>’ </a:t>
            </a:r>
            <a:r>
              <a:rPr lang="en-US" b="1" i="1" dirty="0" err="1" smtClean="0">
                <a:solidFill>
                  <a:srgbClr val="006600"/>
                </a:solidFill>
              </a:rPr>
              <a:t>Sostenibili</a:t>
            </a:r>
            <a:endParaRPr lang="en-US" b="1" i="1" dirty="0" smtClean="0">
              <a:solidFill>
                <a:srgbClr val="006600"/>
              </a:solidFill>
            </a:endParaRPr>
          </a:p>
          <a:p>
            <a:pPr algn="r"/>
            <a:endParaRPr lang="en-US" b="1" i="1" dirty="0">
              <a:solidFill>
                <a:srgbClr val="006600"/>
              </a:solidFill>
            </a:endParaRPr>
          </a:p>
          <a:p>
            <a:pPr algn="r"/>
            <a:r>
              <a:rPr lang="en-US" b="1" i="1" dirty="0" smtClean="0">
                <a:solidFill>
                  <a:srgbClr val="006600"/>
                </a:solidFill>
              </a:rPr>
              <a:t>5 Maggio 2015</a:t>
            </a:r>
            <a:endParaRPr lang="en-US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5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 dirty="0" err="1" smtClean="0">
                <a:latin typeface="Arial Black" pitchFamily="34" charset="0"/>
              </a:rPr>
              <a:t>Fattori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che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err="1" smtClean="0">
                <a:latin typeface="Arial Black" pitchFamily="34" charset="0"/>
              </a:rPr>
              <a:t>influenzano</a:t>
            </a:r>
            <a:r>
              <a:rPr lang="en-US" sz="3200" b="1" dirty="0" smtClean="0">
                <a:latin typeface="Arial Black" pitchFamily="34" charset="0"/>
              </a:rPr>
              <a:t> la </a:t>
            </a:r>
            <a:r>
              <a:rPr lang="en-US" sz="3200" b="1" dirty="0" err="1" smtClean="0">
                <a:latin typeface="Arial Black" pitchFamily="34" charset="0"/>
              </a:rPr>
              <a:t>copertura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5576" y="980728"/>
            <a:ext cx="7772400" cy="2016224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4000" dirty="0"/>
              <a:t>Disponibilità dei servizi sanitari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4000" dirty="0"/>
              <a:t>Possibilità di utilizzo da parte dei potenziali </a:t>
            </a:r>
            <a:r>
              <a:rPr lang="it-IT" sz="4000" dirty="0" smtClean="0"/>
              <a:t>utenti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4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5575" y="526415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kern="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it-IT" dirty="0">
              <a:cs typeface="+mn-cs"/>
            </a:endParaRPr>
          </a:p>
        </p:txBody>
      </p:sp>
      <p:sp>
        <p:nvSpPr>
          <p:cNvPr id="7" name="Freccia tridirezionale 6"/>
          <p:cNvSpPr/>
          <p:nvPr/>
        </p:nvSpPr>
        <p:spPr bwMode="auto">
          <a:xfrm flipV="1">
            <a:off x="3347864" y="3573016"/>
            <a:ext cx="2520280" cy="1512168"/>
          </a:xfrm>
          <a:prstGeom prst="leftRightUpArrow">
            <a:avLst/>
          </a:prstGeom>
          <a:solidFill>
            <a:srgbClr val="BEF9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660232" y="3717032"/>
            <a:ext cx="1779654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571500" indent="-571500">
              <a:spcBef>
                <a:spcPts val="600"/>
              </a:spcBef>
            </a:pPr>
            <a:r>
              <a:rPr lang="it-IT" sz="3200" dirty="0" smtClean="0"/>
              <a:t>Distanza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971600" y="3861048"/>
            <a:ext cx="1119217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571500" indent="-571500">
              <a:spcBef>
                <a:spcPts val="600"/>
              </a:spcBef>
            </a:pPr>
            <a:r>
              <a:rPr lang="it-IT" sz="3200" dirty="0" smtClean="0"/>
              <a:t>Costi</a:t>
            </a:r>
            <a:endParaRPr lang="it-IT" sz="3200" dirty="0"/>
          </a:p>
        </p:txBody>
      </p:sp>
      <p:sp>
        <p:nvSpPr>
          <p:cNvPr id="11" name="Rettangolo 10"/>
          <p:cNvSpPr/>
          <p:nvPr/>
        </p:nvSpPr>
        <p:spPr>
          <a:xfrm>
            <a:off x="2051720" y="5220489"/>
            <a:ext cx="5080237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571500" indent="-571500">
              <a:spcBef>
                <a:spcPts val="600"/>
              </a:spcBef>
            </a:pPr>
            <a:r>
              <a:rPr lang="it-IT" sz="3200" dirty="0" smtClean="0"/>
              <a:t>Comportamenti degli utenti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xmlns="" val="13542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-323850" y="3933825"/>
            <a:ext cx="8531225" cy="9350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/>
          <a:lstStyle/>
          <a:p>
            <a:pPr>
              <a:spcBef>
                <a:spcPct val="20000"/>
              </a:spcBef>
              <a:spcAft>
                <a:spcPct val="30000"/>
              </a:spcAft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 rot="10800000" flipV="1">
            <a:off x="233771" y="1473102"/>
            <a:ext cx="8676457" cy="354007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75" tIns="46038" rIns="92075" bIns="46038">
            <a:spAutoFit/>
          </a:bodyPr>
          <a:lstStyle>
            <a:defPPr>
              <a:defRPr lang="it-IT"/>
            </a:defPPr>
            <a:lvl1pPr marL="342900" indent="-342900">
              <a:buFont typeface="Arial" pitchFamily="34" charset="0"/>
              <a:buChar char="•"/>
            </a:lvl1pPr>
          </a:lstStyle>
          <a:p>
            <a:r>
              <a:rPr lang="it-IT" sz="3200" dirty="0"/>
              <a:t>Elevata percentuale di non coperti (non solo agricoltura, ma anche piccole imprese e settore informale)</a:t>
            </a:r>
          </a:p>
          <a:p>
            <a:r>
              <a:rPr lang="it-IT" sz="3200" dirty="0"/>
              <a:t>Mancanza </a:t>
            </a:r>
            <a:r>
              <a:rPr lang="it-IT" sz="3200" dirty="0" smtClean="0"/>
              <a:t>di  «providers» di assistenza </a:t>
            </a:r>
            <a:r>
              <a:rPr lang="it-IT" sz="3200" dirty="0"/>
              <a:t>sanitaria</a:t>
            </a:r>
          </a:p>
          <a:p>
            <a:r>
              <a:rPr lang="it-IT" sz="3200" dirty="0"/>
              <a:t>Barriere culturali</a:t>
            </a:r>
          </a:p>
          <a:p>
            <a:r>
              <a:rPr lang="it-IT" sz="3200" dirty="0"/>
              <a:t>Barriere sociali (migranti non registrati; ...)</a:t>
            </a:r>
            <a:endParaRPr lang="en-US" sz="32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108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Arial Black" pitchFamily="34" charset="0"/>
              </a:rPr>
              <a:t>Come </a:t>
            </a:r>
            <a:r>
              <a:rPr lang="en-US" sz="3200" b="1" dirty="0" err="1" smtClean="0">
                <a:latin typeface="Arial Black" pitchFamily="34" charset="0"/>
              </a:rPr>
              <a:t>migliorare</a:t>
            </a:r>
            <a:r>
              <a:rPr lang="en-US" sz="3200" b="1" dirty="0" smtClean="0">
                <a:latin typeface="Arial Black" pitchFamily="34" charset="0"/>
              </a:rPr>
              <a:t> la </a:t>
            </a:r>
            <a:r>
              <a:rPr lang="en-US" sz="3200" b="1" dirty="0" err="1" smtClean="0">
                <a:latin typeface="Arial Black" pitchFamily="34" charset="0"/>
              </a:rPr>
              <a:t>copertura</a:t>
            </a:r>
            <a:r>
              <a:rPr lang="en-US" sz="3200" b="1" dirty="0" smtClean="0">
                <a:latin typeface="Arial Black" pitchFamily="34" charset="0"/>
              </a:rPr>
              <a:t>?</a:t>
            </a:r>
            <a:endParaRPr lang="it-IT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3200" b="1" dirty="0" smtClean="0"/>
              <a:t>COME INCRMENTARE LA COPERTURA?</a:t>
            </a:r>
            <a:endParaRPr lang="it-IT" sz="2000" b="1" dirty="0"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5575" y="1219200"/>
            <a:ext cx="8808913" cy="47300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3200" dirty="0"/>
              <a:t>Affrontare la carenza di fornitori e servizi in due modi possibili:</a:t>
            </a:r>
          </a:p>
          <a:p>
            <a:pPr>
              <a:spcBef>
                <a:spcPts val="600"/>
              </a:spcBef>
            </a:pPr>
            <a:r>
              <a:rPr lang="it-IT" sz="3200" dirty="0"/>
              <a:t>1. ottimizzazione e migliore sfruttamento delle risorse e delle capacità esistenti.</a:t>
            </a:r>
          </a:p>
          <a:p>
            <a:pPr>
              <a:spcBef>
                <a:spcPts val="600"/>
              </a:spcBef>
            </a:pPr>
            <a:r>
              <a:rPr lang="it-IT" sz="3200" dirty="0"/>
              <a:t>2. creazione di nuove strutture nel territorio</a:t>
            </a:r>
          </a:p>
          <a:p>
            <a:pPr>
              <a:spcBef>
                <a:spcPts val="600"/>
              </a:spcBef>
            </a:pPr>
            <a:endParaRPr lang="it-IT" sz="3200" dirty="0"/>
          </a:p>
          <a:p>
            <a:pPr algn="ctr">
              <a:spcBef>
                <a:spcPts val="600"/>
              </a:spcBef>
            </a:pPr>
            <a:r>
              <a:rPr lang="it-IT" sz="3200" dirty="0"/>
              <a:t>Obiettivo: fornire gli interventi essenziali necessari</a:t>
            </a:r>
            <a:endParaRPr lang="en-US" sz="4400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155575" y="526415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kern="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08_chap2_fig02_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1375" y="980728"/>
            <a:ext cx="7978775" cy="4689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55576" y="5733256"/>
            <a:ext cx="489654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Chi è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coperto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Settore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informale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migranti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agricoltori</a:t>
            </a:r>
            <a:endParaRPr lang="en-US" altLang="it-IT" b="1" dirty="0">
              <a:solidFill>
                <a:srgbClr val="5F5F5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724128" y="5613047"/>
            <a:ext cx="341987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Quali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interventi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? 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Prevenzione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primaria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secondaria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terziaria</a:t>
            </a:r>
            <a:endParaRPr lang="en-US" altLang="it-IT" b="1" dirty="0">
              <a:solidFill>
                <a:srgbClr val="5F5F5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203575" y="980728"/>
            <a:ext cx="439261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</a:rPr>
              <a:t>Migliorare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</a:rPr>
              <a:t> le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</a:rPr>
              <a:t>condizioni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</a:rPr>
              <a:t> di </a:t>
            </a:r>
            <a:r>
              <a:rPr lang="en-US" altLang="it-IT" b="1" dirty="0" err="1" smtClean="0">
                <a:solidFill>
                  <a:srgbClr val="5F5F5F"/>
                </a:solidFill>
                <a:latin typeface="Arial Narrow" pitchFamily="34" charset="0"/>
              </a:rPr>
              <a:t>lavoro</a:t>
            </a:r>
            <a:r>
              <a:rPr lang="en-US" altLang="it-IT" b="1" dirty="0" smtClean="0">
                <a:solidFill>
                  <a:srgbClr val="5F5F5F"/>
                </a:solidFill>
                <a:latin typeface="Arial Narrow" pitchFamily="34" charset="0"/>
              </a:rPr>
              <a:t>, </a:t>
            </a:r>
            <a:r>
              <a:rPr lang="it-IT" altLang="it-IT" b="1" dirty="0">
                <a:solidFill>
                  <a:srgbClr val="5F5F5F"/>
                </a:solidFill>
                <a:latin typeface="Arial Narrow" pitchFamily="34" charset="0"/>
              </a:rPr>
              <a:t>La gestione clinica e </a:t>
            </a:r>
            <a:r>
              <a:rPr lang="it-IT" altLang="it-IT" b="1" dirty="0" smtClean="0">
                <a:solidFill>
                  <a:srgbClr val="5F5F5F"/>
                </a:solidFill>
                <a:latin typeface="Arial Narrow" pitchFamily="34" charset="0"/>
              </a:rPr>
              <a:t>l’indennizzo </a:t>
            </a:r>
            <a:r>
              <a:rPr lang="it-IT" altLang="it-IT" b="1" dirty="0">
                <a:solidFill>
                  <a:srgbClr val="5F5F5F"/>
                </a:solidFill>
                <a:latin typeface="Arial Narrow" pitchFamily="34" charset="0"/>
              </a:rPr>
              <a:t>delle malattie professionali</a:t>
            </a:r>
            <a:endParaRPr lang="en-US" altLang="it-IT" b="1" dirty="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0"/>
            <a:ext cx="9179496" cy="95410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2800" b="1" dirty="0"/>
              <a:t>Tre </a:t>
            </a:r>
            <a:r>
              <a:rPr lang="it-IT" sz="2800" b="1" dirty="0" smtClean="0"/>
              <a:t>strategie verso </a:t>
            </a:r>
            <a:r>
              <a:rPr lang="it-IT" sz="2800" b="1" dirty="0"/>
              <a:t>la copertura universale per i lavoratori</a:t>
            </a:r>
          </a:p>
        </p:txBody>
      </p:sp>
    </p:spTree>
    <p:extLst>
      <p:ext uri="{BB962C8B-B14F-4D97-AF65-F5344CB8AC3E}">
        <p14:creationId xmlns:p14="http://schemas.microsoft.com/office/powerpoint/2010/main" xmlns="" val="3885156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General practitioner advising 3 people in a home set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93560" cy="23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796136" y="4437804"/>
            <a:ext cx="3095625" cy="6463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91424" tIns="45712" rIns="91424" bIns="45712" anchor="ctr">
            <a:spAutoFit/>
          </a:bodyPr>
          <a:lstStyle/>
          <a:p>
            <a:pPr algn="ctr"/>
            <a:r>
              <a:rPr lang="en-US" sz="1800" dirty="0">
                <a:latin typeface="Comic Sans MS" pitchFamily="66" charset="0"/>
              </a:rPr>
              <a:t> </a:t>
            </a:r>
            <a:r>
              <a:rPr lang="en-US" sz="1800" dirty="0" smtClean="0">
                <a:latin typeface="Comic Sans MS" pitchFamily="66" charset="0"/>
              </a:rPr>
              <a:t>per gentile </a:t>
            </a:r>
            <a:r>
              <a:rPr lang="en-US" sz="1800" dirty="0" err="1" smtClean="0">
                <a:latin typeface="Comic Sans MS" pitchFamily="66" charset="0"/>
              </a:rPr>
              <a:t>concessione</a:t>
            </a:r>
            <a:r>
              <a:rPr lang="en-US" sz="1800" dirty="0" smtClean="0">
                <a:latin typeface="Comic Sans MS" pitchFamily="66" charset="0"/>
              </a:rPr>
              <a:t> di  </a:t>
            </a:r>
            <a:r>
              <a:rPr lang="en-US" sz="1800" dirty="0" err="1">
                <a:latin typeface="Comic Sans MS" pitchFamily="66" charset="0"/>
              </a:rPr>
              <a:t>Namoz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Tolipov</a:t>
            </a:r>
            <a:r>
              <a:rPr lang="en-US" sz="1800" dirty="0">
                <a:latin typeface="Comic Sans MS" pitchFamily="66" charset="0"/>
              </a:rPr>
              <a:t>, Uzbekistan 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467544" y="548680"/>
            <a:ext cx="4968552" cy="598997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en-GB" sz="2000" dirty="0" err="1" smtClean="0"/>
              <a:t>Essenziale</a:t>
            </a:r>
            <a:endParaRPr lang="en-GB" sz="2000" dirty="0" smtClean="0"/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it-IT" sz="2000" dirty="0" smtClean="0"/>
              <a:t>Pratica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it-IT" sz="2000" dirty="0"/>
              <a:t>S</a:t>
            </a:r>
            <a:r>
              <a:rPr lang="it-IT" sz="2000" dirty="0" smtClean="0"/>
              <a:t>cientificamente </a:t>
            </a:r>
            <a:r>
              <a:rPr lang="it-IT" sz="2000" dirty="0"/>
              <a:t>organizzata e accettabile per metodi e strumenti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it-IT" sz="2000" dirty="0" smtClean="0"/>
              <a:t>Universalmente </a:t>
            </a:r>
            <a:r>
              <a:rPr lang="it-IT" sz="2000" dirty="0"/>
              <a:t>accessibile alle famiglie nelle comunità con una partecipazione </a:t>
            </a:r>
            <a:r>
              <a:rPr lang="it-IT" sz="2000" dirty="0" smtClean="0"/>
              <a:t>completa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it-IT" sz="2000" dirty="0"/>
              <a:t>Caratterizzata da costi che le comunità possano </a:t>
            </a:r>
            <a:r>
              <a:rPr lang="it-IT" sz="2000" dirty="0" smtClean="0"/>
              <a:t>affrontare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it-IT" sz="2000" dirty="0"/>
              <a:t>Il primo memento di contatto tra i </a:t>
            </a:r>
            <a:r>
              <a:rPr lang="it-IT" sz="2000" dirty="0" smtClean="0"/>
              <a:t>singoli </a:t>
            </a:r>
            <a:r>
              <a:rPr lang="it-IT" sz="2000" dirty="0"/>
              <a:t>individui, famiglie e comunità con il Servizio Sanitario di una nazione.</a:t>
            </a:r>
          </a:p>
          <a:p>
            <a:pPr>
              <a:spcBef>
                <a:spcPct val="20000"/>
              </a:spcBef>
              <a:spcAft>
                <a:spcPct val="30000"/>
              </a:spcAft>
            </a:pPr>
            <a:r>
              <a:rPr lang="en-US" sz="1600" b="1" dirty="0" smtClean="0"/>
              <a:t> </a:t>
            </a:r>
          </a:p>
          <a:p>
            <a:pPr>
              <a:spcBef>
                <a:spcPct val="20000"/>
              </a:spcBef>
              <a:spcAft>
                <a:spcPct val="30000"/>
              </a:spcAft>
            </a:pPr>
            <a:r>
              <a:rPr lang="en-US" sz="1600" b="1" dirty="0" smtClean="0"/>
              <a:t>Alma-Ata </a:t>
            </a:r>
            <a:r>
              <a:rPr lang="en-US" sz="1600" b="1" dirty="0"/>
              <a:t>Declaration, 1978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 dirty="0" smtClean="0">
                <a:latin typeface="Arial Black" pitchFamily="34" charset="0"/>
              </a:rPr>
              <a:t>LA SVOLTA: L’ASSISTENZA SANITARIA PRIMARIA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2800" b="1" dirty="0" smtClean="0"/>
              <a:t>UNA PROPOSTA : </a:t>
            </a:r>
          </a:p>
          <a:p>
            <a:pPr algn="ctr"/>
            <a:r>
              <a:rPr lang="it-IT" sz="2800" b="1" dirty="0" smtClean="0"/>
              <a:t>ESSENTIAL </a:t>
            </a:r>
            <a:r>
              <a:rPr lang="it-IT" sz="2800" b="1" dirty="0"/>
              <a:t>HEALTH </a:t>
            </a:r>
            <a:r>
              <a:rPr lang="it-IT" sz="2800" b="1" dirty="0" smtClean="0"/>
              <a:t>PACKAGES (EHP)</a:t>
            </a:r>
            <a:endParaRPr lang="it-IT" sz="2000" b="1" dirty="0"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62000" y="1219200"/>
            <a:ext cx="7772400" cy="4946104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it-IT" sz="3200" u="sng" dirty="0"/>
              <a:t>Concetto di </a:t>
            </a:r>
            <a:r>
              <a:rPr lang="it-IT" sz="3200" u="sng" dirty="0" smtClean="0"/>
              <a:t>«EHP»:</a:t>
            </a:r>
            <a:endParaRPr lang="it-IT" sz="3200" u="sng" dirty="0"/>
          </a:p>
          <a:p>
            <a:r>
              <a:rPr lang="it-IT" sz="3200" u="sng" dirty="0"/>
              <a:t>Un elenco limitato e ben definito di servizi sanitari pubblici e clinici, necessari per soddisfare le esigenze sanitarie locali.</a:t>
            </a:r>
          </a:p>
          <a:p>
            <a:r>
              <a:rPr lang="it-IT" sz="3200" dirty="0"/>
              <a:t>       Il contenuto di un EHP deve essere: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Stabilito in base alle priorità locali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Fornito da personale adeguatamente istruito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Offerto nel </a:t>
            </a:r>
            <a:r>
              <a:rPr lang="it-IT" sz="3200" dirty="0"/>
              <a:t>livello primario e in alcuni casi di assistenza secondaria</a:t>
            </a:r>
            <a:endParaRPr lang="en-US" sz="3200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155575" y="526415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kern="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5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116760" y="1412776"/>
            <a:ext cx="3703712" cy="1059186"/>
          </a:xfrm>
          <a:solidFill>
            <a:srgbClr val="92D050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2400" dirty="0">
                <a:cs typeface="Cordia New" pitchFamily="34" charset="-34"/>
              </a:rPr>
              <a:t>1. Indagine ambientale di lavoro in aziende agricole</a:t>
            </a:r>
            <a:endParaRPr lang="en-US" altLang="it-IT" sz="2400" dirty="0" smtClean="0">
              <a:cs typeface="Cordia New" pitchFamily="34" charset="-34"/>
            </a:endParaRPr>
          </a:p>
        </p:txBody>
      </p:sp>
      <p:pic>
        <p:nvPicPr>
          <p:cNvPr id="14339" name="Picture 6" descr="IMG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209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IMG_0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2376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PIC_00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241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อบรม 0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08104" y="3016746"/>
            <a:ext cx="3619872" cy="12763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dirty="0">
                <a:latin typeface="+mn-lt"/>
                <a:cs typeface="Cordia New" pitchFamily="34" charset="-34"/>
              </a:rPr>
              <a:t>2. Screening </a:t>
            </a:r>
            <a:r>
              <a:rPr lang="it-IT" dirty="0" smtClean="0">
                <a:latin typeface="+mn-lt"/>
                <a:cs typeface="Cordia New" pitchFamily="34" charset="-34"/>
              </a:rPr>
              <a:t>per </a:t>
            </a:r>
            <a:r>
              <a:rPr lang="it-IT" dirty="0">
                <a:latin typeface="+mn-lt"/>
                <a:cs typeface="Cordia New" pitchFamily="34" charset="-34"/>
              </a:rPr>
              <a:t>i pesticidi (livello di colinesterasi nel sangue)</a:t>
            </a:r>
            <a:endParaRPr lang="en-US" sz="2400" dirty="0">
              <a:latin typeface="+mn-lt"/>
              <a:cs typeface="Cordia New" pitchFamily="34" charset="-34"/>
            </a:endParaRPr>
          </a:p>
        </p:txBody>
      </p:sp>
      <p:pic>
        <p:nvPicPr>
          <p:cNvPr id="14344" name="Picture 5" descr="DSC019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อบรม 0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286855" y="4693416"/>
            <a:ext cx="3619872" cy="1585967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dirty="0">
                <a:latin typeface="+mn-lt"/>
                <a:cs typeface="Cordia New" pitchFamily="34" charset="-34"/>
              </a:rPr>
              <a:t>3. Formazione e educazione sanitaria per i gruppi target di lavoratori - agricoltori, artigiani</a:t>
            </a:r>
            <a:endParaRPr lang="en-US" dirty="0">
              <a:latin typeface="+mn-lt"/>
              <a:cs typeface="Cordia New" pitchFamily="34" charset="-34"/>
            </a:endParaRPr>
          </a:p>
        </p:txBody>
      </p:sp>
      <p:sp>
        <p:nvSpPr>
          <p:cNvPr id="1434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C86666-4DF5-47A9-948D-3B015B894682}" type="slidenum">
              <a:rPr lang="en-US" altLang="it-IT" smtClean="0"/>
              <a:pPr eaLnBrk="1" hangingPunct="1"/>
              <a:t>16</a:t>
            </a:fld>
            <a:endParaRPr lang="en-US" altLang="it-IT" smtClean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-27384"/>
            <a:ext cx="9179496" cy="83099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defRPr sz="2800" b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Bef>
                <a:spcPct val="20000"/>
              </a:spcBef>
            </a:pPr>
            <a:r>
              <a:rPr lang="it-IT" altLang="it-IT" sz="2400" i="1" dirty="0" smtClean="0"/>
              <a:t>Esempio 1: </a:t>
            </a:r>
            <a:r>
              <a:rPr lang="it-IT" altLang="it-IT" sz="2400" i="1" dirty="0"/>
              <a:t>Attività delle unità tailandesi di assistenza primaria in materia di salute dei lavoratori nelle zone rurali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xmlns="" val="7080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0" y="44450"/>
            <a:ext cx="9144000" cy="120032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Arial" charset="0"/>
              </a:rPr>
              <a:t>Esempio 2: LA SORVEGLIANZA SANITARIA DEI LAVORATORI STAGIONALI:  DECRETO DEL 27 MARZO 2013 DEL MINISTERO DEL LAVORO E DELLE POLITICHE SOCIALI</a:t>
            </a:r>
          </a:p>
        </p:txBody>
      </p:sp>
      <p:sp>
        <p:nvSpPr>
          <p:cNvPr id="21507" name="CasellaDiTesto 7"/>
          <p:cNvSpPr txBox="1">
            <a:spLocks noChangeArrowheads="1"/>
          </p:cNvSpPr>
          <p:nvPr/>
        </p:nvSpPr>
        <p:spPr bwMode="auto">
          <a:xfrm>
            <a:off x="287337" y="1574100"/>
            <a:ext cx="8569325" cy="26930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it-IT" alt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Lavoratori stagionali</a:t>
            </a:r>
            <a:r>
              <a:rPr lang="it-IT" altLang="it-IT" sz="2200" dirty="0" smtClean="0">
                <a:latin typeface="+mj-lt"/>
              </a:rPr>
              <a:t>: coloro che </a:t>
            </a:r>
            <a:r>
              <a:rPr lang="it-IT" altLang="it-IT" sz="2200" dirty="0"/>
              <a:t>“ </a:t>
            </a:r>
            <a:r>
              <a:rPr lang="it-IT" altLang="it-IT" sz="2200" dirty="0" smtClean="0">
                <a:latin typeface="+mj-lt"/>
              </a:rPr>
              <a:t>svolgono presso la stessa azienda un numero di giornate non superiori a 50 all’anno, limitatamente a lavorazioni generiche e semplici non richiedenti specifici requisiti professionali</a:t>
            </a:r>
            <a:r>
              <a:rPr lang="it-IT" altLang="it-IT" sz="2200" dirty="0" smtClean="0"/>
              <a:t>”;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endParaRPr lang="it-IT" altLang="it-IT" sz="22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it-IT" altLang="it-IT" sz="2200" dirty="0"/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it-IT" alt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Idoneità </a:t>
            </a:r>
            <a:r>
              <a:rPr lang="it-IT" altLang="it-IT" sz="2200" dirty="0" smtClean="0">
                <a:latin typeface="+mj-lt"/>
              </a:rPr>
              <a:t>con validità biennale.</a:t>
            </a:r>
          </a:p>
        </p:txBody>
      </p:sp>
      <p:sp>
        <p:nvSpPr>
          <p:cNvPr id="2" name="AutoShape 2" descr="Risultati immagini per lavoratore stag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05064"/>
            <a:ext cx="407073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1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35496" y="-27384"/>
            <a:ext cx="9144000" cy="52322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2800" b="1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dirty="0" smtClean="0"/>
              <a:t>MESSAGGI CHIAVE PER IL FUTURO</a:t>
            </a:r>
            <a:endParaRPr lang="it-IT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-323850" y="3933825"/>
            <a:ext cx="8531225" cy="9350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/>
          <a:lstStyle/>
          <a:p>
            <a:pPr>
              <a:spcBef>
                <a:spcPct val="20000"/>
              </a:spcBef>
              <a:spcAft>
                <a:spcPct val="30000"/>
              </a:spcAft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 rot="10800000" flipV="1">
            <a:off x="35496" y="1124744"/>
            <a:ext cx="9108504" cy="366254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sz="2800" dirty="0">
                <a:solidFill>
                  <a:srgbClr val="BB114E"/>
                </a:solidFill>
              </a:rPr>
              <a:t>Incorporare la medicina del lavoro nell’assistenza primaria </a:t>
            </a:r>
          </a:p>
          <a:p>
            <a:endParaRPr lang="it-IT" sz="2800" dirty="0">
              <a:solidFill>
                <a:srgbClr val="BB114E"/>
              </a:solidFill>
            </a:endParaRPr>
          </a:p>
          <a:p>
            <a:r>
              <a:rPr lang="it-IT" sz="2800" dirty="0">
                <a:solidFill>
                  <a:srgbClr val="BB114E"/>
                </a:solidFill>
              </a:rPr>
              <a:t>Sviluppare la collaborazione tra i medici del lavoro e </a:t>
            </a:r>
            <a:r>
              <a:rPr lang="it-IT" sz="2800" dirty="0" smtClean="0">
                <a:solidFill>
                  <a:srgbClr val="BB114E"/>
                </a:solidFill>
              </a:rPr>
              <a:t>Medici di Base</a:t>
            </a:r>
            <a:endParaRPr lang="it-IT" sz="3600" dirty="0">
              <a:solidFill>
                <a:srgbClr val="BB114E"/>
              </a:solidFill>
            </a:endParaRPr>
          </a:p>
          <a:p>
            <a:endParaRPr lang="it-IT" sz="2800" dirty="0">
              <a:solidFill>
                <a:srgbClr val="BB114E"/>
              </a:solidFill>
            </a:endParaRPr>
          </a:p>
          <a:p>
            <a:r>
              <a:rPr lang="it-IT" sz="2800" dirty="0">
                <a:solidFill>
                  <a:srgbClr val="BB114E"/>
                </a:solidFill>
              </a:rPr>
              <a:t>Fornire formazione e istruzione specificamente rivolti ai diversi attori della </a:t>
            </a:r>
            <a:r>
              <a:rPr lang="it-IT" sz="2800" dirty="0" smtClean="0">
                <a:solidFill>
                  <a:srgbClr val="BB114E"/>
                </a:solidFill>
              </a:rPr>
              <a:t>prevenzione sui luoghi di lavoro</a:t>
            </a:r>
            <a:endParaRPr lang="it-IT" sz="2800" dirty="0">
              <a:solidFill>
                <a:srgbClr val="BB114E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8871657" cy="502553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372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700963" cy="194421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nl-NL" sz="6600" b="1" i="1" dirty="0" smtClean="0">
                <a:solidFill>
                  <a:srgbClr val="FF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Grazie per l’attenzione </a:t>
            </a:r>
            <a:endParaRPr lang="nl-NL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1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 dirty="0" smtClean="0">
                <a:latin typeface="Arial Black" pitchFamily="34" charset="0"/>
              </a:rPr>
              <a:t>CONTENUTI</a:t>
            </a:r>
            <a:endParaRPr lang="it-IT" sz="2000" b="1" dirty="0"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3547" y="620688"/>
            <a:ext cx="8736905" cy="5514701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4000" kern="0" dirty="0" smtClean="0">
                <a:ea typeface="+mn-ea"/>
                <a:cs typeface="+mn-cs"/>
              </a:rPr>
              <a:t> </a:t>
            </a:r>
            <a:r>
              <a:rPr lang="en-US" sz="4000" kern="0" dirty="0" err="1" smtClean="0">
                <a:ea typeface="+mn-ea"/>
                <a:cs typeface="+mn-cs"/>
              </a:rPr>
              <a:t>Introduzione</a:t>
            </a:r>
            <a:r>
              <a:rPr lang="en-US" sz="4000" kern="0" dirty="0" smtClean="0">
                <a:ea typeface="+mn-ea"/>
                <a:cs typeface="+mn-cs"/>
              </a:rPr>
              <a:t> : </a:t>
            </a:r>
            <a:r>
              <a:rPr lang="en-US" sz="4000" kern="0" dirty="0" err="1" smtClean="0">
                <a:ea typeface="+mn-ea"/>
                <a:cs typeface="+mn-cs"/>
              </a:rPr>
              <a:t>il</a:t>
            </a:r>
            <a:r>
              <a:rPr lang="en-US" sz="4000" kern="0" dirty="0" smtClean="0">
                <a:ea typeface="+mn-ea"/>
                <a:cs typeface="+mn-cs"/>
              </a:rPr>
              <a:t> </a:t>
            </a:r>
            <a:r>
              <a:rPr lang="en-US" sz="4000" kern="0" dirty="0" err="1" smtClean="0">
                <a:ea typeface="+mn-ea"/>
                <a:cs typeface="+mn-cs"/>
              </a:rPr>
              <a:t>concetto</a:t>
            </a:r>
            <a:r>
              <a:rPr lang="en-US" sz="4000" kern="0" dirty="0" smtClean="0">
                <a:ea typeface="+mn-ea"/>
                <a:cs typeface="+mn-cs"/>
              </a:rPr>
              <a:t> di  “</a:t>
            </a:r>
            <a:r>
              <a:rPr lang="en-US" sz="4000" kern="0" dirty="0" err="1" smtClean="0">
                <a:ea typeface="+mn-ea"/>
                <a:cs typeface="+mn-cs"/>
              </a:rPr>
              <a:t>copertura</a:t>
            </a:r>
            <a:r>
              <a:rPr lang="en-US" sz="4000" kern="0" dirty="0" smtClean="0">
                <a:ea typeface="+mn-ea"/>
                <a:cs typeface="+mn-cs"/>
              </a:rPr>
              <a:t>”</a:t>
            </a:r>
            <a:r>
              <a:rPr lang="en-US" sz="4000" kern="0" dirty="0">
                <a:ea typeface="+mn-ea"/>
                <a:cs typeface="+mn-cs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4000" kern="0" dirty="0" smtClean="0">
                <a:ea typeface="+mn-ea"/>
                <a:cs typeface="+mn-cs"/>
              </a:rPr>
              <a:t> Lo scenario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4000" kern="0" dirty="0">
                <a:ea typeface="+mn-ea"/>
                <a:cs typeface="+mn-cs"/>
              </a:rPr>
              <a:t> </a:t>
            </a:r>
            <a:r>
              <a:rPr lang="en-US" sz="4000" kern="0" dirty="0" err="1" smtClean="0">
                <a:ea typeface="+mn-ea"/>
                <a:cs typeface="+mn-cs"/>
              </a:rPr>
              <a:t>Fattori</a:t>
            </a:r>
            <a:r>
              <a:rPr lang="en-US" sz="4000" kern="0" dirty="0" smtClean="0">
                <a:ea typeface="+mn-ea"/>
                <a:cs typeface="+mn-cs"/>
              </a:rPr>
              <a:t> </a:t>
            </a:r>
            <a:r>
              <a:rPr lang="en-US" sz="4000" kern="0" dirty="0" err="1" smtClean="0">
                <a:ea typeface="+mn-ea"/>
                <a:cs typeface="+mn-cs"/>
              </a:rPr>
              <a:t>determinanti</a:t>
            </a:r>
            <a:r>
              <a:rPr lang="en-US" sz="4000" kern="0" dirty="0" smtClean="0">
                <a:ea typeface="+mn-ea"/>
                <a:cs typeface="+mn-cs"/>
              </a:rPr>
              <a:t> e </a:t>
            </a:r>
            <a:r>
              <a:rPr lang="en-US" sz="4000" kern="0" dirty="0" err="1" smtClean="0">
                <a:ea typeface="+mn-ea"/>
                <a:cs typeface="+mn-cs"/>
              </a:rPr>
              <a:t>conseguenze</a:t>
            </a:r>
            <a:r>
              <a:rPr lang="en-US" sz="4000" kern="0" dirty="0" smtClean="0">
                <a:ea typeface="+mn-ea"/>
                <a:cs typeface="+mn-cs"/>
              </a:rPr>
              <a:t> </a:t>
            </a:r>
            <a:endParaRPr lang="en-US" sz="4000" kern="0" dirty="0" smtClean="0">
              <a:ea typeface="+mn-ea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4000" kern="0" dirty="0" smtClean="0">
                <a:ea typeface="+mn-ea"/>
                <a:cs typeface="+mn-cs"/>
              </a:rPr>
              <a:t> </a:t>
            </a:r>
            <a:r>
              <a:rPr lang="en-US" sz="4000" kern="0" dirty="0" err="1" smtClean="0">
                <a:ea typeface="+mn-ea"/>
                <a:cs typeface="+mn-cs"/>
              </a:rPr>
              <a:t>Possibili</a:t>
            </a:r>
            <a:r>
              <a:rPr lang="en-US" sz="4000" kern="0" dirty="0" smtClean="0">
                <a:ea typeface="+mn-ea"/>
                <a:cs typeface="+mn-cs"/>
              </a:rPr>
              <a:t> </a:t>
            </a:r>
            <a:r>
              <a:rPr lang="en-US" sz="4000" kern="0" dirty="0" err="1" smtClean="0">
                <a:ea typeface="+mn-ea"/>
                <a:cs typeface="+mn-cs"/>
              </a:rPr>
              <a:t>soluzioni</a:t>
            </a:r>
            <a:r>
              <a:rPr lang="en-US" sz="4000" kern="0" dirty="0" smtClean="0">
                <a:ea typeface="+mn-ea"/>
                <a:cs typeface="+mn-cs"/>
              </a:rPr>
              <a:t> e </a:t>
            </a:r>
            <a:r>
              <a:rPr lang="en-US" sz="4000" kern="0" dirty="0" err="1" smtClean="0">
                <a:ea typeface="+mn-ea"/>
                <a:cs typeface="+mn-cs"/>
              </a:rPr>
              <a:t>proposte</a:t>
            </a:r>
            <a:r>
              <a:rPr lang="en-US" sz="4000" kern="0" dirty="0" smtClean="0">
                <a:ea typeface="+mn-ea"/>
                <a:cs typeface="+mn-cs"/>
              </a:rPr>
              <a:t> OMS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4000" kern="0" dirty="0" err="1" smtClean="0">
                <a:ea typeface="+mn-ea"/>
                <a:cs typeface="Times New Roman" pitchFamily="18" charset="0"/>
              </a:rPr>
              <a:t>Esempi</a:t>
            </a:r>
            <a:r>
              <a:rPr lang="en-US" sz="4000" kern="0" dirty="0" smtClean="0">
                <a:ea typeface="+mn-ea"/>
                <a:cs typeface="Times New Roman" pitchFamily="18" charset="0"/>
              </a:rPr>
              <a:t> virtuosi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4000" kern="0" dirty="0" err="1" smtClean="0">
                <a:ea typeface="+mn-ea"/>
                <a:cs typeface="Times New Roman" pitchFamily="18" charset="0"/>
              </a:rPr>
              <a:t>Conclusioni</a:t>
            </a:r>
            <a:endParaRPr lang="it-IT" sz="1800" kern="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55575" y="526415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kern="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it-IT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2000" b="1" dirty="0" smtClean="0">
                <a:latin typeface="Arial Black" pitchFamily="34" charset="0"/>
              </a:rPr>
              <a:t>Il concetto di «Copertura» </a:t>
            </a:r>
            <a:endParaRPr lang="it-IT" sz="2000" b="1" dirty="0"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5515" y="477019"/>
            <a:ext cx="8238876" cy="57602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it-IT" sz="2800" dirty="0" smtClean="0"/>
              <a:t>Con </a:t>
            </a:r>
            <a:r>
              <a:rPr lang="it-IT" sz="2800" dirty="0"/>
              <a:t>il termine "copertura" si indica la percentuale di una popolazione che può ottenere una prestazione sanitaria necessaria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Esempi:</a:t>
            </a:r>
          </a:p>
          <a:p>
            <a:endParaRPr lang="en-US" sz="3200" u="sng" kern="0" dirty="0">
              <a:ea typeface="+mn-ea"/>
              <a:cs typeface="+mn-cs"/>
            </a:endParaRPr>
          </a:p>
          <a:p>
            <a:pPr>
              <a:tabLst>
                <a:tab pos="6096000" algn="l"/>
              </a:tabLst>
            </a:pPr>
            <a:r>
              <a:rPr lang="it-IT" sz="2800" dirty="0"/>
              <a:t>1)la determinazione dei livelli di attività </a:t>
            </a:r>
            <a:r>
              <a:rPr lang="it-IT" sz="2800" dirty="0" err="1"/>
              <a:t>acetilcolinesterasica</a:t>
            </a:r>
            <a:r>
              <a:rPr lang="it-IT" sz="2800" dirty="0"/>
              <a:t> ematica in lavoratori esposti ad antiparassitari </a:t>
            </a:r>
            <a:r>
              <a:rPr lang="it-IT" sz="2800" dirty="0" err="1" smtClean="0"/>
              <a:t>organofosforici</a:t>
            </a:r>
            <a:endParaRPr lang="it-IT" sz="2800" dirty="0" smtClean="0"/>
          </a:p>
          <a:p>
            <a:pPr>
              <a:tabLst>
                <a:tab pos="6096000" algn="l"/>
              </a:tabLst>
            </a:pPr>
            <a:endParaRPr lang="it-IT" sz="2800" dirty="0"/>
          </a:p>
          <a:p>
            <a:pPr>
              <a:tabLst>
                <a:tab pos="6096000" algn="l"/>
              </a:tabLst>
            </a:pPr>
            <a:r>
              <a:rPr lang="it-IT" sz="2800" dirty="0"/>
              <a:t>2) l’esecuzione di una ecografia a una </a:t>
            </a:r>
            <a:r>
              <a:rPr lang="it-IT" sz="2800" dirty="0" smtClean="0"/>
              <a:t>gravida</a:t>
            </a:r>
          </a:p>
          <a:p>
            <a:pPr>
              <a:tabLst>
                <a:tab pos="6096000" algn="l"/>
              </a:tabLst>
            </a:pPr>
            <a:endParaRPr lang="it-IT" sz="2800" dirty="0"/>
          </a:p>
          <a:p>
            <a:pPr>
              <a:tabLst>
                <a:tab pos="6096000" algn="l"/>
              </a:tabLst>
            </a:pPr>
            <a:r>
              <a:rPr lang="it-IT" sz="2800" dirty="0"/>
              <a:t>3) il monitoraggio periodico della crescita di un bambino</a:t>
            </a:r>
            <a:endParaRPr lang="en-US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5575" y="526415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kern="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1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icurezza sul lavo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083" y="2451147"/>
            <a:ext cx="6191057" cy="40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6" descr="73882_200405_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241" y="83686"/>
            <a:ext cx="378618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63151" y="263585"/>
            <a:ext cx="5221461" cy="1384995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800" b="1" dirty="0" smtClean="0">
                <a:solidFill>
                  <a:srgbClr val="6997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La «copertura» in relazione alla salute e sicurezza sul lavoro  è necessaria ?</a:t>
            </a:r>
            <a:endParaRPr lang="it-IT" sz="2800" b="1" dirty="0">
              <a:solidFill>
                <a:srgbClr val="6997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69961" y="3334038"/>
            <a:ext cx="3527425" cy="461665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 smtClean="0"/>
              <a:t>Radiazione solare</a:t>
            </a:r>
            <a:endParaRPr lang="it-IT" b="1" dirty="0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809712" y="5144108"/>
            <a:ext cx="2447925" cy="1200329"/>
          </a:xfrm>
          <a:prstGeom prst="rect">
            <a:avLst/>
          </a:prstGeom>
          <a:solidFill>
            <a:srgbClr val="FF8000"/>
          </a:solidFill>
          <a:ln w="9525">
            <a:solidFill>
              <a:srgbClr val="FF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b="1" dirty="0" smtClean="0"/>
              <a:t>sostanze </a:t>
            </a:r>
            <a:r>
              <a:rPr lang="it-IT" b="1" dirty="0" err="1" smtClean="0"/>
              <a:t>cimiche</a:t>
            </a:r>
            <a:r>
              <a:rPr lang="it-IT" b="1" dirty="0" smtClean="0"/>
              <a:t> e pesticidi</a:t>
            </a:r>
            <a:endParaRPr lang="it-IT" b="1" dirty="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5835650" y="188913"/>
            <a:ext cx="2913063" cy="461962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 smtClean="0"/>
              <a:t>Infortuni</a:t>
            </a:r>
            <a:endParaRPr lang="it-IT" b="1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580063" y="2713335"/>
            <a:ext cx="3563937" cy="461665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 smtClean="0"/>
              <a:t>Lunghi turni di lavoro</a:t>
            </a:r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4140200" y="5775325"/>
            <a:ext cx="4033838" cy="462307"/>
          </a:xfrm>
          <a:prstGeom prst="rect">
            <a:avLst/>
          </a:prstGeom>
          <a:solidFill>
            <a:srgbClr val="339933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spcAft>
                <a:spcPct val="30000"/>
              </a:spcAft>
            </a:pPr>
            <a:r>
              <a:rPr lang="en-US" b="1" dirty="0" err="1" smtClean="0"/>
              <a:t>Rischio</a:t>
            </a:r>
            <a:r>
              <a:rPr lang="en-US" b="1" dirty="0" smtClean="0"/>
              <a:t> </a:t>
            </a:r>
            <a:r>
              <a:rPr lang="en-US" b="1" dirty="0" err="1" smtClean="0"/>
              <a:t>biomeccanico</a:t>
            </a:r>
            <a:endParaRPr lang="en-US" sz="2000" b="1" dirty="0"/>
          </a:p>
        </p:txBody>
      </p:sp>
      <p:sp>
        <p:nvSpPr>
          <p:cNvPr id="10250" name="Rectangle 3"/>
          <p:cNvSpPr>
            <a:spLocks noChangeArrowheads="1"/>
          </p:cNvSpPr>
          <p:nvPr/>
        </p:nvSpPr>
        <p:spPr bwMode="auto">
          <a:xfrm>
            <a:off x="827584" y="1988840"/>
            <a:ext cx="4033837" cy="462307"/>
          </a:xfrm>
          <a:prstGeom prst="rect">
            <a:avLst/>
          </a:prstGeom>
          <a:solidFill>
            <a:srgbClr val="339933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spcAft>
                <a:spcPct val="30000"/>
              </a:spcAft>
            </a:pPr>
            <a:r>
              <a:rPr lang="en-US" b="1" dirty="0" smtClean="0"/>
              <a:t>Temperature </a:t>
            </a:r>
            <a:r>
              <a:rPr lang="en-US" b="1" dirty="0" err="1" smtClean="0"/>
              <a:t>estreme</a:t>
            </a:r>
            <a:endParaRPr lang="en-US" sz="2000" b="1" dirty="0"/>
          </a:p>
        </p:txBody>
      </p:sp>
      <p:sp>
        <p:nvSpPr>
          <p:cNvPr id="10251" name="Rectangle 3"/>
          <p:cNvSpPr>
            <a:spLocks noChangeArrowheads="1"/>
          </p:cNvSpPr>
          <p:nvPr/>
        </p:nvSpPr>
        <p:spPr bwMode="auto">
          <a:xfrm>
            <a:off x="106363" y="4521304"/>
            <a:ext cx="4033837" cy="400752"/>
          </a:xfrm>
          <a:prstGeom prst="rect">
            <a:avLst/>
          </a:prstGeom>
          <a:solidFill>
            <a:srgbClr val="339933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spcAft>
                <a:spcPct val="30000"/>
              </a:spcAft>
            </a:pPr>
            <a:r>
              <a:rPr lang="en-US" sz="2000" b="1" dirty="0" err="1" smtClean="0"/>
              <a:t>Rumore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vibrazioni</a:t>
            </a:r>
            <a:endParaRPr lang="en-US" sz="20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4418" y="2694479"/>
            <a:ext cx="3563937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 smtClean="0"/>
              <a:t>Rischio biologico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580063" y="4797152"/>
            <a:ext cx="3563937" cy="461665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b="1" dirty="0" smtClean="0"/>
              <a:t>Stress lavoro correlato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859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3200" b="1" dirty="0" smtClean="0">
                <a:latin typeface="Arial Black" pitchFamily="34" charset="0"/>
              </a:rPr>
              <a:t>Lo scenario : alcuni dati</a:t>
            </a:r>
            <a:endParaRPr lang="it-IT" sz="3200" b="1" dirty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980728"/>
            <a:ext cx="8712968" cy="4248472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 smtClean="0">
                <a:ea typeface="+mn-ea"/>
              </a:rPr>
              <a:t>Nelle regioni in via di sviluppo la copertura varia dal </a:t>
            </a:r>
            <a:r>
              <a:rPr lang="it-IT" sz="2000" kern="0" dirty="0">
                <a:ea typeface="+mn-ea"/>
              </a:rPr>
              <a:t>5 % </a:t>
            </a:r>
            <a:r>
              <a:rPr lang="it-IT" sz="2000" kern="0" dirty="0" smtClean="0">
                <a:ea typeface="+mn-ea"/>
              </a:rPr>
              <a:t>al </a:t>
            </a:r>
            <a:r>
              <a:rPr lang="it-IT" sz="2000" kern="0" dirty="0">
                <a:ea typeface="+mn-ea"/>
              </a:rPr>
              <a:t>10 % </a:t>
            </a:r>
            <a:r>
              <a:rPr lang="it-IT" sz="2000" kern="0" dirty="0" smtClean="0">
                <a:ea typeface="+mn-ea"/>
              </a:rPr>
              <a:t>nei casi più virtuosi</a:t>
            </a: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>
                <a:ea typeface="+mn-ea"/>
                <a:cs typeface="Times New Roman" pitchFamily="18" charset="0"/>
              </a:rPr>
              <a:t>L'agricoltura, le imprese autonome, le piccole imprese e il settore informale non sono affatto coperte</a:t>
            </a: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>
                <a:ea typeface="+mn-ea"/>
                <a:cs typeface="Times New Roman" pitchFamily="18" charset="0"/>
              </a:rPr>
              <a:t>Nelle regioni europee </a:t>
            </a:r>
            <a:r>
              <a:rPr lang="it-IT" sz="2000" kern="0" dirty="0" smtClean="0">
                <a:ea typeface="+mn-ea"/>
                <a:cs typeface="Times New Roman" pitchFamily="18" charset="0"/>
              </a:rPr>
              <a:t>: </a:t>
            </a:r>
            <a:r>
              <a:rPr lang="it-IT" sz="2000" kern="0" dirty="0" err="1" smtClean="0">
                <a:ea typeface="+mn-ea"/>
                <a:cs typeface="Times New Roman" pitchFamily="18" charset="0"/>
              </a:rPr>
              <a:t>range</a:t>
            </a:r>
            <a:r>
              <a:rPr lang="it-IT" sz="2000" kern="0" dirty="0" smtClean="0">
                <a:ea typeface="+mn-ea"/>
                <a:cs typeface="Times New Roman" pitchFamily="18" charset="0"/>
              </a:rPr>
              <a:t> </a:t>
            </a:r>
            <a:r>
              <a:rPr lang="it-IT" sz="2000" kern="0" dirty="0">
                <a:ea typeface="+mn-ea"/>
                <a:cs typeface="Times New Roman" pitchFamily="18" charset="0"/>
              </a:rPr>
              <a:t>5-90%; Europa centrale ed orientale: in transizione</a:t>
            </a: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>
                <a:ea typeface="+mn-ea"/>
                <a:cs typeface="Times New Roman" pitchFamily="18" charset="0"/>
              </a:rPr>
              <a:t>USA, Canada, Giappone, Australia, Israele: copertura paragonabile all'Europa </a:t>
            </a:r>
            <a:r>
              <a:rPr lang="it-IT" sz="2000" kern="0" dirty="0" smtClean="0">
                <a:ea typeface="+mn-ea"/>
                <a:cs typeface="Times New Roman" pitchFamily="18" charset="0"/>
              </a:rPr>
              <a:t>occidentale</a:t>
            </a:r>
            <a:endParaRPr lang="it-IT" sz="2000" kern="0" dirty="0">
              <a:ea typeface="+mn-ea"/>
              <a:cs typeface="Times New Roman" pitchFamily="18" charset="0"/>
            </a:endParaRPr>
          </a:p>
          <a:p>
            <a:pPr marL="285750" indent="-285750"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kern="0" dirty="0">
                <a:ea typeface="+mn-ea"/>
                <a:cs typeface="Times New Roman" pitchFamily="18" charset="0"/>
              </a:rPr>
              <a:t>Il problema dell'agricoltura di sostentamento familiare, </a:t>
            </a:r>
            <a:r>
              <a:rPr lang="it-IT" sz="2000" kern="0" dirty="0" smtClean="0">
                <a:ea typeface="+mn-ea"/>
                <a:cs typeface="Times New Roman" pitchFamily="18" charset="0"/>
              </a:rPr>
              <a:t>lavoratori pagati a giornata nelle piantagioni</a:t>
            </a:r>
            <a:r>
              <a:rPr lang="it-IT" sz="2000" kern="0" dirty="0">
                <a:ea typeface="+mn-ea"/>
                <a:cs typeface="Times New Roman" pitchFamily="18" charset="0"/>
              </a:rPr>
              <a:t>, lavoratori stagionali o migranti </a:t>
            </a:r>
            <a:r>
              <a:rPr lang="it-IT" sz="2000" kern="0" dirty="0" smtClean="0">
                <a:ea typeface="+mn-ea"/>
                <a:cs typeface="Times New Roman" pitchFamily="18" charset="0"/>
              </a:rPr>
              <a:t>e lavoratori minorenni</a:t>
            </a:r>
            <a:endParaRPr lang="it-IT" sz="1400" kern="0" dirty="0">
              <a:ea typeface="+mn-ea"/>
              <a:cs typeface="Times New Roman" pitchFamily="18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68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sz="900" i="1" dirty="0" err="1">
                <a:solidFill>
                  <a:schemeClr val="tx1"/>
                </a:solidFill>
              </a:rPr>
              <a:t>Rantanen</a:t>
            </a:r>
            <a:r>
              <a:rPr lang="it-IT" sz="900" i="1" dirty="0">
                <a:solidFill>
                  <a:schemeClr val="tx1"/>
                </a:solidFill>
              </a:rPr>
              <a:t> J. And </a:t>
            </a:r>
            <a:r>
              <a:rPr lang="it-IT" sz="900" i="1" dirty="0" err="1">
                <a:solidFill>
                  <a:schemeClr val="tx1"/>
                </a:solidFill>
              </a:rPr>
              <a:t>Fedotov</a:t>
            </a:r>
            <a:r>
              <a:rPr lang="it-IT" sz="900" i="1" dirty="0">
                <a:solidFill>
                  <a:schemeClr val="tx1"/>
                </a:solidFill>
              </a:rPr>
              <a:t> I.A. (2002). </a:t>
            </a:r>
            <a:r>
              <a:rPr lang="en-GB" sz="900" i="1" dirty="0">
                <a:solidFill>
                  <a:srgbClr val="000000"/>
                </a:solidFill>
              </a:rPr>
              <a:t>Standards, Principles and Approaches in Occupational Health Services. Available at: </a:t>
            </a:r>
            <a:r>
              <a:rPr lang="it-IT" sz="900" i="1" dirty="0">
                <a:solidFill>
                  <a:srgbClr val="000000"/>
                </a:solidFill>
              </a:rPr>
              <a:t>http://www.ilo.org/safework/info/publications/lang--en/docName--WCMS_110439/index.htm</a:t>
            </a:r>
            <a:r>
              <a:rPr lang="it-IT" sz="900" b="1" i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sz="900" b="1" i="1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http://www.ilo.org/safework/areasofwork/lang--en/WCMS_117367/index.htm</a:t>
            </a:r>
            <a:r>
              <a:rPr lang="it-IT" sz="9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it-IT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457200"/>
            <a:ext cx="9144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chemeClr val="bg1"/>
                </a:solidFill>
              </a:rPr>
              <a:t>Migrants and work</a:t>
            </a:r>
            <a:endParaRPr lang="en-US" altLang="it-IT" sz="2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" y="604285"/>
            <a:ext cx="8915400" cy="61567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z="2300" dirty="0">
                <a:solidFill>
                  <a:schemeClr val="bg1"/>
                </a:solidFill>
              </a:rPr>
              <a:t>Nel 2014 15,2 milioni di migranti "ufficiali" sul lavoro (7,0% del totale dell'occupazione dell'UE</a:t>
            </a:r>
            <a:r>
              <a:rPr lang="it-IT" sz="2300" dirty="0" smtClean="0">
                <a:solidFill>
                  <a:schemeClr val="bg1"/>
                </a:solidFill>
              </a:rPr>
              <a:t>).</a:t>
            </a:r>
          </a:p>
          <a:p>
            <a:pPr lvl="0"/>
            <a:endParaRPr lang="it-IT" sz="2300" dirty="0">
              <a:solidFill>
                <a:schemeClr val="bg1"/>
              </a:solidFill>
            </a:endParaRPr>
          </a:p>
          <a:p>
            <a:pPr lvl="0"/>
            <a:r>
              <a:rPr lang="it-IT" sz="2300" dirty="0">
                <a:solidFill>
                  <a:schemeClr val="bg1"/>
                </a:solidFill>
              </a:rPr>
              <a:t>7,3 milioni di cittadini di un altro Stato membro dell'UE; 7,9 milioni di cittadini extracomunitari</a:t>
            </a:r>
            <a:r>
              <a:rPr lang="it-IT" sz="23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it-IT" sz="2300" dirty="0">
              <a:solidFill>
                <a:schemeClr val="bg1"/>
              </a:solidFill>
            </a:endParaRPr>
          </a:p>
          <a:p>
            <a:pPr lvl="0"/>
            <a:r>
              <a:rPr lang="it-IT" sz="2300" dirty="0">
                <a:solidFill>
                  <a:schemeClr val="bg1"/>
                </a:solidFill>
              </a:rPr>
              <a:t>Distribuzione: </a:t>
            </a:r>
            <a:r>
              <a:rPr lang="it-IT" sz="2300" dirty="0" smtClean="0">
                <a:solidFill>
                  <a:schemeClr val="bg1"/>
                </a:solidFill>
              </a:rPr>
              <a:t>agricoltura,</a:t>
            </a:r>
          </a:p>
          <a:p>
            <a:pPr marL="0" lvl="0" indent="0">
              <a:buNone/>
            </a:pPr>
            <a:r>
              <a:rPr lang="it-IT" sz="2300" dirty="0" smtClean="0">
                <a:solidFill>
                  <a:schemeClr val="bg1"/>
                </a:solidFill>
              </a:rPr>
              <a:t>    produzione</a:t>
            </a:r>
            <a:r>
              <a:rPr lang="it-IT" sz="2300" dirty="0">
                <a:solidFill>
                  <a:schemeClr val="bg1"/>
                </a:solidFill>
              </a:rPr>
              <a:t>, costruzione,</a:t>
            </a:r>
          </a:p>
          <a:p>
            <a:pPr marL="0" indent="0">
              <a:buNone/>
            </a:pPr>
            <a:r>
              <a:rPr lang="it-IT" sz="2300" dirty="0" smtClean="0">
                <a:solidFill>
                  <a:schemeClr val="bg1"/>
                </a:solidFill>
              </a:rPr>
              <a:t>    Ristoranti. </a:t>
            </a:r>
            <a:r>
              <a:rPr lang="it-IT" sz="2300" dirty="0">
                <a:solidFill>
                  <a:schemeClr val="bg1"/>
                </a:solidFill>
              </a:rPr>
              <a:t>Fonte (</a:t>
            </a:r>
            <a:r>
              <a:rPr lang="it-IT" sz="2300" dirty="0" err="1">
                <a:solidFill>
                  <a:schemeClr val="bg1"/>
                </a:solidFill>
              </a:rPr>
              <a:t>Eurostat</a:t>
            </a:r>
            <a:r>
              <a:rPr lang="it-IT" sz="2300" dirty="0">
                <a:solidFill>
                  <a:schemeClr val="bg1"/>
                </a:solidFill>
              </a:rPr>
              <a:t> </a:t>
            </a:r>
            <a:r>
              <a:rPr lang="it-IT" sz="2300" dirty="0" smtClean="0">
                <a:solidFill>
                  <a:schemeClr val="bg1"/>
                </a:solidFill>
              </a:rPr>
              <a:t>2014)</a:t>
            </a:r>
          </a:p>
          <a:p>
            <a:pPr marL="0" indent="0">
              <a:buNone/>
            </a:pPr>
            <a:endParaRPr lang="it-IT" sz="2300" dirty="0" smtClean="0">
              <a:solidFill>
                <a:schemeClr val="bg1"/>
              </a:solidFill>
            </a:endParaRPr>
          </a:p>
          <a:p>
            <a:r>
              <a:rPr lang="it-IT" sz="2300" dirty="0" smtClean="0">
                <a:solidFill>
                  <a:schemeClr val="bg1"/>
                </a:solidFill>
              </a:rPr>
              <a:t>In </a:t>
            </a:r>
            <a:r>
              <a:rPr lang="it-IT" sz="2300" dirty="0">
                <a:solidFill>
                  <a:schemeClr val="bg1"/>
                </a:solidFill>
              </a:rPr>
              <a:t>Italia (regione lombarda): il 55,3% degli uomini è stimato a lavorare come impiegato in occupazione regolare e al 14,4% per l'impiego sommerso. Donne 59,7%, non dichiarate 19,7</a:t>
            </a:r>
            <a:r>
              <a:rPr lang="it-IT" sz="2300" dirty="0" smtClean="0">
                <a:solidFill>
                  <a:schemeClr val="bg1"/>
                </a:solidFill>
              </a:rPr>
              <a:t>%. 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Fonte </a:t>
            </a:r>
            <a:r>
              <a:rPr lang="en-US" sz="2300" dirty="0">
                <a:solidFill>
                  <a:schemeClr val="bg1"/>
                </a:solidFill>
              </a:rPr>
              <a:t>:European Foundation for the 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</a:rPr>
              <a:t>Improvement of Living and Working Conditions, 2007 </a:t>
            </a:r>
            <a:endParaRPr lang="en-US" altLang="it-IT" sz="2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3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3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664296" cy="177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3200" b="1" dirty="0" smtClean="0">
                <a:latin typeface="Arial Black" pitchFamily="34" charset="0"/>
              </a:rPr>
              <a:t>Lo scenario: migranti e lavoro</a:t>
            </a:r>
            <a:endParaRPr lang="it-IT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8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457200"/>
            <a:ext cx="9144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chemeClr val="bg1"/>
                </a:solidFill>
              </a:rPr>
              <a:t>Undocumented migrants</a:t>
            </a:r>
            <a:endParaRPr lang="en-US" altLang="it-IT" sz="2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864171"/>
            <a:ext cx="8839200" cy="5877197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z="2400" dirty="0">
                <a:solidFill>
                  <a:schemeClr val="bg1"/>
                </a:solidFill>
              </a:rPr>
              <a:t>Possono essere da 5 a 8 milioni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Tra il 10 e il 15% dei 56 milioni 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  di </a:t>
            </a:r>
            <a:r>
              <a:rPr lang="it-IT" sz="2400" dirty="0">
                <a:solidFill>
                  <a:schemeClr val="bg1"/>
                </a:solidFill>
              </a:rPr>
              <a:t>migranti europei hanno uno status irregolare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Ogni anno mezzo milione di migranti non documentati arrivano nell'UE (</a:t>
            </a:r>
            <a:r>
              <a:rPr lang="it-IT" sz="2400" dirty="0" err="1">
                <a:solidFill>
                  <a:schemeClr val="bg1"/>
                </a:solidFill>
              </a:rPr>
              <a:t>Eurostat</a:t>
            </a:r>
            <a:r>
              <a:rPr lang="it-IT" sz="2400" dirty="0">
                <a:solidFill>
                  <a:schemeClr val="bg1"/>
                </a:solidFill>
              </a:rPr>
              <a:t>, 2014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  <a:endParaRPr lang="it-IT" sz="2400" dirty="0">
              <a:solidFill>
                <a:schemeClr val="bg1"/>
              </a:solidFill>
            </a:endParaRP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Quasi 104 mila persone hanno ottenuto lo status di rifugiato nell'UE-28 nel 2014 (primo grado e decisioni definitive)</a:t>
            </a:r>
          </a:p>
          <a:p>
            <a:pPr lvl="0"/>
            <a:r>
              <a:rPr lang="it-IT" sz="2400" dirty="0">
                <a:solidFill>
                  <a:schemeClr val="bg1"/>
                </a:solidFill>
              </a:rPr>
              <a:t>Circa 80 mila chiedono lo status di protezione sussidiaria o l'autorizzazione a rimanere per motivi umanitari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Fonte: The </a:t>
            </a:r>
            <a:r>
              <a:rPr lang="en-US" sz="2200" dirty="0">
                <a:solidFill>
                  <a:schemeClr val="bg1"/>
                </a:solidFill>
              </a:rPr>
              <a:t>report by the Global Commission on International Migration </a:t>
            </a:r>
            <a:r>
              <a:rPr lang="en-US" sz="2200" dirty="0" smtClean="0">
                <a:solidFill>
                  <a:schemeClr val="bg1"/>
                </a:solidFill>
              </a:rPr>
              <a:t>October </a:t>
            </a:r>
            <a:r>
              <a:rPr lang="en-US" sz="2200" dirty="0">
                <a:solidFill>
                  <a:schemeClr val="bg1"/>
                </a:solidFill>
              </a:rPr>
              <a:t>2005, (Madrid: </a:t>
            </a:r>
            <a:r>
              <a:rPr lang="en-US" sz="2200" dirty="0" err="1">
                <a:solidFill>
                  <a:schemeClr val="bg1"/>
                </a:solidFill>
              </a:rPr>
              <a:t>Médecins</a:t>
            </a:r>
            <a:r>
              <a:rPr lang="en-US" sz="2200" dirty="0">
                <a:solidFill>
                  <a:schemeClr val="bg1"/>
                </a:solidFill>
              </a:rPr>
              <a:t> du Monde, 2005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it-IT" sz="3200" b="1" dirty="0">
                <a:latin typeface="Arial Black" pitchFamily="34" charset="0"/>
              </a:rPr>
              <a:t>Lo scenario : </a:t>
            </a:r>
            <a:r>
              <a:rPr lang="it-IT" sz="3200" b="1" dirty="0" smtClean="0">
                <a:latin typeface="Arial Black" pitchFamily="34" charset="0"/>
              </a:rPr>
              <a:t>gli «irregolari»</a:t>
            </a:r>
            <a:endParaRPr lang="it-IT" sz="3200" b="1" dirty="0">
              <a:latin typeface="Arial Black" pitchFamily="34" charset="0"/>
            </a:endParaRPr>
          </a:p>
        </p:txBody>
      </p:sp>
      <p:pic>
        <p:nvPicPr>
          <p:cNvPr id="4" name="Picture 2" descr="http://www.irishtimes.com/polopoly_fs/1.2355787.1442512032!/image/image.jpg_gen/derivatives/landscape_685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730815" cy="1538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80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-34881" y="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 dirty="0" smtClean="0">
                <a:latin typeface="Arial Black" pitchFamily="34" charset="0"/>
              </a:rPr>
              <a:t>LA CONSEGUENZA</a:t>
            </a:r>
            <a:endParaRPr lang="it-IT" sz="2800" b="1" dirty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908720"/>
            <a:ext cx="8856984" cy="4824536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kern="0" dirty="0">
                <a:ea typeface="+mn-ea"/>
              </a:rPr>
              <a:t>Circa l'85% dei 3 miliardi di lavoratori del mondo non ha accesso ai servizi sanitari professionali</a:t>
            </a:r>
          </a:p>
          <a:p>
            <a:pPr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endParaRPr lang="it-IT" kern="0" dirty="0">
              <a:ea typeface="+mn-ea"/>
            </a:endParaRPr>
          </a:p>
          <a:p>
            <a:pPr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kern="0" dirty="0">
                <a:ea typeface="+mn-ea"/>
              </a:rPr>
              <a:t>(2,55 miliardi)</a:t>
            </a:r>
          </a:p>
          <a:p>
            <a:pPr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kern="0" dirty="0" smtClean="0">
                <a:ea typeface="+mn-ea"/>
              </a:rPr>
              <a:t>La </a:t>
            </a:r>
            <a:r>
              <a:rPr lang="it-IT" kern="0" dirty="0">
                <a:ea typeface="+mn-ea"/>
              </a:rPr>
              <a:t>maggior parte di questi lavoratori lavora in paesi in via di sviluppo, </a:t>
            </a:r>
            <a:r>
              <a:rPr lang="it-IT" kern="0" dirty="0" smtClean="0">
                <a:ea typeface="+mn-ea"/>
              </a:rPr>
              <a:t>o </a:t>
            </a:r>
            <a:r>
              <a:rPr lang="it-IT" kern="0" dirty="0">
                <a:ea typeface="+mn-ea"/>
              </a:rPr>
              <a:t>in un </a:t>
            </a:r>
            <a:endParaRPr lang="it-IT" kern="0" dirty="0" smtClean="0">
              <a:ea typeface="+mn-ea"/>
            </a:endParaRPr>
          </a:p>
          <a:p>
            <a:pPr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b="1" kern="0" dirty="0" smtClean="0">
                <a:solidFill>
                  <a:srgbClr val="FF0000"/>
                </a:solidFill>
                <a:ea typeface="+mn-ea"/>
              </a:rPr>
              <a:t>settore </a:t>
            </a:r>
            <a:r>
              <a:rPr lang="it-IT" b="1" kern="0" dirty="0">
                <a:solidFill>
                  <a:srgbClr val="FF0000"/>
                </a:solidFill>
                <a:ea typeface="+mn-ea"/>
              </a:rPr>
              <a:t>3-d </a:t>
            </a:r>
            <a:endParaRPr lang="it-IT" b="1" kern="0" dirty="0" smtClean="0">
              <a:solidFill>
                <a:srgbClr val="FF0000"/>
              </a:solidFill>
              <a:ea typeface="+mn-ea"/>
            </a:endParaRPr>
          </a:p>
          <a:p>
            <a:pPr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b="1" dirty="0" err="1">
                <a:solidFill>
                  <a:srgbClr val="FF0000"/>
                </a:solidFill>
              </a:rPr>
              <a:t>d</a:t>
            </a:r>
            <a:r>
              <a:rPr lang="it-IT" dirty="0" err="1">
                <a:solidFill>
                  <a:srgbClr val="FF0000"/>
                </a:solidFill>
              </a:rPr>
              <a:t>irthy</a:t>
            </a:r>
            <a:r>
              <a:rPr lang="it-IT" dirty="0">
                <a:solidFill>
                  <a:srgbClr val="FF0000"/>
                </a:solidFill>
              </a:rPr>
              <a:t>-sporco; </a:t>
            </a:r>
            <a:r>
              <a:rPr lang="it-IT" b="1" dirty="0" err="1">
                <a:solidFill>
                  <a:srgbClr val="FF0000"/>
                </a:solidFill>
              </a:rPr>
              <a:t>d</a:t>
            </a:r>
            <a:r>
              <a:rPr lang="it-IT" dirty="0" err="1">
                <a:solidFill>
                  <a:srgbClr val="FF0000"/>
                </a:solidFill>
              </a:rPr>
              <a:t>angerous</a:t>
            </a:r>
            <a:r>
              <a:rPr lang="it-IT" dirty="0">
                <a:solidFill>
                  <a:srgbClr val="FF0000"/>
                </a:solidFill>
              </a:rPr>
              <a:t>-pericoloso  </a:t>
            </a:r>
            <a:r>
              <a:rPr lang="it-IT" dirty="0" smtClean="0">
                <a:solidFill>
                  <a:srgbClr val="FF0000"/>
                </a:solidFill>
              </a:rPr>
              <a:t>e </a:t>
            </a:r>
            <a:r>
              <a:rPr lang="it-IT" b="1" dirty="0" err="1">
                <a:solidFill>
                  <a:srgbClr val="FF0000"/>
                </a:solidFill>
              </a:rPr>
              <a:t>d</a:t>
            </a:r>
            <a:r>
              <a:rPr lang="it-IT" dirty="0" err="1">
                <a:solidFill>
                  <a:srgbClr val="FF0000"/>
                </a:solidFill>
              </a:rPr>
              <a:t>emaniding</a:t>
            </a:r>
            <a:r>
              <a:rPr lang="it-IT" dirty="0">
                <a:solidFill>
                  <a:srgbClr val="FF0000"/>
                </a:solidFill>
              </a:rPr>
              <a:t>-faticoso)</a:t>
            </a:r>
            <a:endParaRPr lang="it-IT" kern="0" dirty="0">
              <a:solidFill>
                <a:srgbClr val="FF0000"/>
              </a:solidFill>
              <a:ea typeface="+mn-ea"/>
            </a:endParaRPr>
          </a:p>
          <a:p>
            <a:pPr algn="ctr" eaLnBrk="0" hangingPunct="0"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sz="2800" kern="0" dirty="0">
                <a:ea typeface="+mn-ea"/>
              </a:rPr>
              <a:t>L'agricoltura </a:t>
            </a:r>
            <a:r>
              <a:rPr lang="it-IT" sz="2800" kern="0" dirty="0" smtClean="0">
                <a:ea typeface="+mn-ea"/>
              </a:rPr>
              <a:t> ed edilizia sono in </a:t>
            </a:r>
            <a:r>
              <a:rPr lang="it-IT" sz="2800" kern="0" dirty="0">
                <a:ea typeface="+mn-ea"/>
              </a:rPr>
              <a:t>questa lista!</a:t>
            </a:r>
            <a:endParaRPr lang="en-US" sz="3600" kern="0" dirty="0"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0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-36513" y="836712"/>
            <a:ext cx="4143376" cy="178574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spcAft>
                <a:spcPct val="30000"/>
              </a:spcAft>
            </a:pPr>
            <a:r>
              <a:rPr lang="it-IT" sz="2000" b="1" dirty="0"/>
              <a:t>Solo una </a:t>
            </a:r>
            <a:r>
              <a:rPr lang="it-IT" sz="2000" b="1" dirty="0" smtClean="0"/>
              <a:t>parte </a:t>
            </a:r>
            <a:r>
              <a:rPr lang="it-IT" sz="2000" b="1" dirty="0"/>
              <a:t>dei </a:t>
            </a:r>
            <a:r>
              <a:rPr lang="it-IT" sz="2000" b="1" dirty="0" smtClean="0"/>
              <a:t>lavoratori ha accesso alla </a:t>
            </a:r>
            <a:r>
              <a:rPr lang="it-IT" sz="2000" b="1" dirty="0"/>
              <a:t>sorveglianza sanitaria sul luogo di </a:t>
            </a:r>
            <a:r>
              <a:rPr lang="it-IT" sz="2000" b="1" dirty="0" smtClean="0"/>
              <a:t>lavoro</a:t>
            </a:r>
          </a:p>
          <a:p>
            <a:pPr>
              <a:spcBef>
                <a:spcPct val="20000"/>
              </a:spcBef>
              <a:spcAft>
                <a:spcPct val="30000"/>
              </a:spcAft>
            </a:pPr>
            <a:r>
              <a:rPr lang="it-IT" sz="2000" b="1" dirty="0" smtClean="0"/>
              <a:t>L’accesso non dipende dal rischio ma dall’impiego </a:t>
            </a:r>
            <a:endParaRPr lang="en-US" sz="2000" b="1" dirty="0"/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34925" y="44450"/>
            <a:ext cx="91440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3200" b="1" dirty="0" smtClean="0">
                <a:latin typeface="Arial Black" pitchFamily="34" charset="0"/>
              </a:rPr>
              <a:t>Le disuguaglianze</a:t>
            </a:r>
            <a:endParaRPr lang="it-IT" sz="3200" b="1" dirty="0">
              <a:latin typeface="Arial Black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84438" y="2924944"/>
            <a:ext cx="4143375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/>
            <a:r>
              <a:rPr lang="it-IT" b="1" dirty="0" smtClean="0">
                <a:solidFill>
                  <a:srgbClr val="006600"/>
                </a:solidFill>
              </a:rPr>
              <a:t>Gli stessi livelli di esposizione al rischio sono affrontati in modi diversi (disuguaglianze!)</a:t>
            </a:r>
            <a:endParaRPr lang="it-IT" sz="2000" dirty="0">
              <a:solidFill>
                <a:schemeClr val="accent2"/>
              </a:solidFill>
            </a:endParaRPr>
          </a:p>
        </p:txBody>
      </p:sp>
      <p:sp>
        <p:nvSpPr>
          <p:cNvPr id="5" name="Freccia bidirezionale orizzontale 4"/>
          <p:cNvSpPr>
            <a:spLocks noChangeArrowheads="1"/>
          </p:cNvSpPr>
          <p:nvPr/>
        </p:nvSpPr>
        <p:spPr bwMode="auto">
          <a:xfrm>
            <a:off x="4175125" y="1916113"/>
            <a:ext cx="790575" cy="3603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Freccia bidirezionale verticale 5"/>
          <p:cNvSpPr>
            <a:spLocks noChangeArrowheads="1"/>
          </p:cNvSpPr>
          <p:nvPr/>
        </p:nvSpPr>
        <p:spPr bwMode="auto">
          <a:xfrm>
            <a:off x="4394670" y="2185537"/>
            <a:ext cx="393353" cy="667399"/>
          </a:xfrm>
          <a:prstGeom prst="upDownArrow">
            <a:avLst>
              <a:gd name="adj1" fmla="val 50000"/>
              <a:gd name="adj2" fmla="val 5006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03800" y="1196752"/>
            <a:ext cx="4105275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57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sz="2000" b="1" dirty="0">
                <a:solidFill>
                  <a:srgbClr val="006600"/>
                </a:solidFill>
              </a:rPr>
              <a:t>Tra coloro che sono esposti agli stessi livelli di rischio, solo una </a:t>
            </a:r>
            <a:r>
              <a:rPr lang="it-IT" sz="2000" b="1" dirty="0" smtClean="0">
                <a:solidFill>
                  <a:srgbClr val="006600"/>
                </a:solidFill>
              </a:rPr>
              <a:t>parte ha accesso alla sorveglianza sanitaria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6" name="Freccia bidirezionale verticale 15"/>
          <p:cNvSpPr>
            <a:spLocks noChangeArrowheads="1"/>
          </p:cNvSpPr>
          <p:nvPr/>
        </p:nvSpPr>
        <p:spPr bwMode="auto">
          <a:xfrm>
            <a:off x="4547071" y="4493144"/>
            <a:ext cx="304800" cy="863774"/>
          </a:xfrm>
          <a:prstGeom prst="upDown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7504" y="4995863"/>
            <a:ext cx="4143375" cy="117019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spcAft>
                <a:spcPct val="30000"/>
              </a:spcAft>
            </a:pPr>
            <a:r>
              <a:rPr lang="it-IT" sz="2000" b="1" dirty="0" smtClean="0"/>
              <a:t>SOTTOSTIMA</a:t>
            </a:r>
          </a:p>
          <a:p>
            <a:pPr algn="ctr">
              <a:spcBef>
                <a:spcPct val="20000"/>
              </a:spcBef>
              <a:spcAft>
                <a:spcPct val="30000"/>
              </a:spcAft>
            </a:pPr>
            <a:r>
              <a:rPr lang="it-IT" sz="2000" b="1" dirty="0" smtClean="0"/>
              <a:t>DELLE MALATTIE PROFESSIONALI E INFORTUNI </a:t>
            </a:r>
            <a:endParaRPr lang="en-US" sz="2000" b="1" dirty="0"/>
          </a:p>
        </p:txBody>
      </p:sp>
      <p:sp>
        <p:nvSpPr>
          <p:cNvPr id="10" name="Freccia bidirezionale orizzontale 9"/>
          <p:cNvSpPr>
            <a:spLocks noChangeArrowheads="1"/>
          </p:cNvSpPr>
          <p:nvPr/>
        </p:nvSpPr>
        <p:spPr bwMode="auto">
          <a:xfrm>
            <a:off x="4327525" y="5372894"/>
            <a:ext cx="790575" cy="3603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148064" y="4869160"/>
            <a:ext cx="3744416" cy="117019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20000"/>
              </a:spcBef>
              <a:spcAft>
                <a:spcPct val="30000"/>
              </a:spcAft>
            </a:pPr>
            <a:r>
              <a:rPr lang="en-US" sz="2000" b="1" dirty="0" smtClean="0"/>
              <a:t>NEGAZIONE DI UN DIRITTO UMANO FONDAMENTALE:</a:t>
            </a:r>
          </a:p>
          <a:p>
            <a:pPr algn="ctr">
              <a:spcBef>
                <a:spcPct val="20000"/>
              </a:spcBef>
              <a:spcAft>
                <a:spcPct val="30000"/>
              </a:spcAft>
            </a:pPr>
            <a:r>
              <a:rPr lang="en-US" sz="2000" b="1" dirty="0" smtClean="0"/>
              <a:t> IL DIRITTO ALLA SALUTE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916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8" grpId="0" animBg="1"/>
      <p:bldP spid="5" grpId="0" animBg="1"/>
      <p:bldP spid="6" grpId="0" animBg="1"/>
      <p:bldP spid="15" grpId="0" animBg="1"/>
      <p:bldP spid="16" grpId="0" animBg="1"/>
      <p:bldP spid="1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9476</TotalTime>
  <Words>1431</Words>
  <Application>Microsoft Office PowerPoint</Application>
  <PresentationFormat>Presentazione su schermo (4:3)</PresentationFormat>
  <Paragraphs>168</Paragraphs>
  <Slides>19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Presentazione 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Ibook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</dc:title>
  <dc:creator>Ibook</dc:creator>
  <cp:lastModifiedBy>Federica Masci</cp:lastModifiedBy>
  <cp:revision>957</cp:revision>
  <cp:lastPrinted>2017-05-03T13:19:27Z</cp:lastPrinted>
  <dcterms:created xsi:type="dcterms:W3CDTF">2007-11-09T16:18:43Z</dcterms:created>
  <dcterms:modified xsi:type="dcterms:W3CDTF">2017-05-04T15:41:55Z</dcterms:modified>
</cp:coreProperties>
</file>